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6" r:id="rId3"/>
    <p:sldId id="277" r:id="rId4"/>
    <p:sldId id="278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9" r:id="rId21"/>
    <p:sldId id="280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</p:sldIdLst>
  <p:sldSz cx="9144000" cy="6858000" type="screen4x3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46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3B8D8A0-C047-4EED-89ED-75C0DDAC87F7}" type="datetimeFigureOut">
              <a:rPr lang="es-PE" smtClean="0"/>
              <a:t>15/04/2013</a:t>
            </a:fld>
            <a:endParaRPr lang="es-PE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43DEE3E-3908-4BC1-A43E-72BDC30FB12E}" type="slidenum">
              <a:rPr lang="es-PE" smtClean="0"/>
              <a:t>‹Nº›</a:t>
            </a:fld>
            <a:endParaRPr lang="es-PE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s-PE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D8A0-C047-4EED-89ED-75C0DDAC87F7}" type="datetimeFigureOut">
              <a:rPr lang="es-PE" smtClean="0"/>
              <a:t>15/04/2013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DEE3E-3908-4BC1-A43E-72BDC30FB12E}" type="slidenum">
              <a:rPr lang="es-PE" smtClean="0"/>
              <a:t>‹Nº›</a:t>
            </a:fld>
            <a:endParaRPr lang="es-P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3B8D8A0-C047-4EED-89ED-75C0DDAC87F7}" type="datetimeFigureOut">
              <a:rPr lang="es-PE" smtClean="0"/>
              <a:t>15/04/2013</a:t>
            </a:fld>
            <a:endParaRPr lang="es-P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43DEE3E-3908-4BC1-A43E-72BDC30FB12E}" type="slidenum">
              <a:rPr lang="es-PE" smtClean="0"/>
              <a:t>‹Nº›</a:t>
            </a:fld>
            <a:endParaRPr lang="es-PE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PE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D8A0-C047-4EED-89ED-75C0DDAC87F7}" type="datetimeFigureOut">
              <a:rPr lang="es-PE" smtClean="0"/>
              <a:t>15/04/2013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DEE3E-3908-4BC1-A43E-72BDC30FB12E}" type="slidenum">
              <a:rPr lang="es-PE" smtClean="0"/>
              <a:t>‹Nº›</a:t>
            </a:fld>
            <a:endParaRPr lang="es-PE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D8A0-C047-4EED-89ED-75C0DDAC87F7}" type="datetimeFigureOut">
              <a:rPr lang="es-PE" smtClean="0"/>
              <a:t>15/04/2013</a:t>
            </a:fld>
            <a:endParaRPr lang="es-P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DEE3E-3908-4BC1-A43E-72BDC30FB12E}" type="slidenum">
              <a:rPr lang="es-PE" smtClean="0"/>
              <a:t>‹Nº›</a:t>
            </a:fld>
            <a:endParaRPr lang="es-PE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D8A0-C047-4EED-89ED-75C0DDAC87F7}" type="datetimeFigureOut">
              <a:rPr lang="es-PE" smtClean="0"/>
              <a:t>15/04/2013</a:t>
            </a:fld>
            <a:endParaRPr lang="es-P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DEE3E-3908-4BC1-A43E-72BDC30FB12E}" type="slidenum">
              <a:rPr lang="es-PE" smtClean="0"/>
              <a:t>‹Nº›</a:t>
            </a:fld>
            <a:endParaRPr lang="es-PE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D8A0-C047-4EED-89ED-75C0DDAC87F7}" type="datetimeFigureOut">
              <a:rPr lang="es-PE" smtClean="0"/>
              <a:t>15/04/2013</a:t>
            </a:fld>
            <a:endParaRPr lang="es-P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DEE3E-3908-4BC1-A43E-72BDC30FB12E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D8A0-C047-4EED-89ED-75C0DDAC87F7}" type="datetimeFigureOut">
              <a:rPr lang="es-PE" smtClean="0"/>
              <a:t>15/04/2013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43DEE3E-3908-4BC1-A43E-72BDC30FB12E}" type="slidenum">
              <a:rPr lang="es-PE" smtClean="0"/>
              <a:t>‹Nº›</a:t>
            </a:fld>
            <a:endParaRPr lang="es-PE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D8A0-C047-4EED-89ED-75C0DDAC87F7}" type="datetimeFigureOut">
              <a:rPr lang="es-PE" smtClean="0"/>
              <a:t>15/04/2013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DEE3E-3908-4BC1-A43E-72BDC30FB12E}" type="slidenum">
              <a:rPr lang="es-PE" smtClean="0"/>
              <a:t>‹Nº›</a:t>
            </a:fld>
            <a:endParaRPr lang="es-PE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D8A0-C047-4EED-89ED-75C0DDAC87F7}" type="datetimeFigureOut">
              <a:rPr lang="es-PE" smtClean="0"/>
              <a:t>15/04/2013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DEE3E-3908-4BC1-A43E-72BDC30FB12E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D8A0-C047-4EED-89ED-75C0DDAC87F7}" type="datetimeFigureOut">
              <a:rPr lang="es-PE" smtClean="0"/>
              <a:t>15/04/2013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43DEE3E-3908-4BC1-A43E-72BDC30FB12E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B3B8D8A0-C047-4EED-89ED-75C0DDAC87F7}" type="datetimeFigureOut">
              <a:rPr lang="es-PE" smtClean="0"/>
              <a:t>15/04/2013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D43DEE3E-3908-4BC1-A43E-72BDC30FB12E}" type="slidenum">
              <a:rPr lang="es-PE" smtClean="0"/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E" b="1" dirty="0">
                <a:latin typeface="Bookman Old Style" pitchFamily="18" charset="0"/>
              </a:rPr>
              <a:t>RELÈ DE PROTECCION DE GENERADORES BETCKWITH ELECTRIC M3425A</a:t>
            </a:r>
          </a:p>
        </p:txBody>
      </p:sp>
    </p:spTree>
    <p:extLst>
      <p:ext uri="{BB962C8B-B14F-4D97-AF65-F5344CB8AC3E}">
        <p14:creationId xmlns:p14="http://schemas.microsoft.com/office/powerpoint/2010/main" val="345722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381000" y="188640"/>
            <a:ext cx="8381260" cy="1221601"/>
          </a:xfrm>
        </p:spPr>
        <p:txBody>
          <a:bodyPr/>
          <a:lstStyle/>
          <a:p>
            <a:r>
              <a:rPr lang="es-ES" sz="2400" dirty="0" smtClean="0">
                <a:latin typeface="Bookman Old Style" pitchFamily="18" charset="0"/>
              </a:rPr>
              <a:t/>
            </a:r>
            <a:br>
              <a:rPr lang="es-ES" sz="2400" dirty="0" smtClean="0">
                <a:latin typeface="Bookman Old Style" pitchFamily="18" charset="0"/>
              </a:rPr>
            </a:br>
            <a:r>
              <a:rPr lang="es-ES" sz="2400" dirty="0" smtClean="0">
                <a:latin typeface="Bookman Old Style" pitchFamily="18" charset="0"/>
              </a:rPr>
              <a:t>El </a:t>
            </a:r>
            <a:r>
              <a:rPr lang="es-ES" sz="2400" dirty="0">
                <a:latin typeface="Bookman Old Style" pitchFamily="18" charset="0"/>
              </a:rPr>
              <a:t>relé </a:t>
            </a:r>
            <a:r>
              <a:rPr lang="es-ES" sz="2400" dirty="0" err="1">
                <a:latin typeface="Bookman Old Style" pitchFamily="18" charset="0"/>
              </a:rPr>
              <a:t>Beckwith</a:t>
            </a:r>
            <a:r>
              <a:rPr lang="es-ES" sz="2400" dirty="0">
                <a:latin typeface="Bookman Old Style" pitchFamily="18" charset="0"/>
              </a:rPr>
              <a:t> Electric M3425A ubicado en la celda de generación y sincronización</a:t>
            </a:r>
            <a:r>
              <a:rPr lang="es-PE" dirty="0"/>
              <a:t/>
            </a:r>
            <a:br>
              <a:rPr lang="es-PE" dirty="0"/>
            </a:br>
            <a:endParaRPr lang="es-PE" dirty="0"/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00808"/>
            <a:ext cx="5305934" cy="48780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216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04864"/>
            <a:ext cx="8407400" cy="3335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546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12" t="11508" r="28495" b="6251"/>
          <a:stretch/>
        </p:blipFill>
        <p:spPr bwMode="auto">
          <a:xfrm>
            <a:off x="1763688" y="332656"/>
            <a:ext cx="5216566" cy="601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572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4878281"/>
          </a:xfrm>
        </p:spPr>
        <p:txBody>
          <a:bodyPr>
            <a:normAutofit fontScale="47500" lnSpcReduction="20000"/>
          </a:bodyPr>
          <a:lstStyle/>
          <a:p>
            <a:pPr algn="just"/>
            <a:endParaRPr lang="es-PE" sz="3400" dirty="0" smtClean="0">
              <a:solidFill>
                <a:schemeClr val="tx1"/>
              </a:solidFill>
            </a:endParaRPr>
          </a:p>
          <a:p>
            <a:pPr algn="just"/>
            <a:r>
              <a:rPr lang="es-PE" sz="3400" dirty="0" smtClean="0">
                <a:solidFill>
                  <a:schemeClr val="tx1"/>
                </a:solidFill>
              </a:rPr>
              <a:t>Ocho </a:t>
            </a:r>
            <a:r>
              <a:rPr lang="es-PE" sz="3400" dirty="0">
                <a:solidFill>
                  <a:schemeClr val="tx1"/>
                </a:solidFill>
              </a:rPr>
              <a:t>salidas programables y seis entradas programables</a:t>
            </a:r>
          </a:p>
          <a:p>
            <a:pPr algn="just"/>
            <a:r>
              <a:rPr lang="es-PE" sz="3400" dirty="0" smtClean="0">
                <a:solidFill>
                  <a:schemeClr val="tx1"/>
                </a:solidFill>
              </a:rPr>
              <a:t>Registrador </a:t>
            </a:r>
            <a:r>
              <a:rPr lang="es-PE" sz="3400" dirty="0">
                <a:solidFill>
                  <a:schemeClr val="tx1"/>
                </a:solidFill>
              </a:rPr>
              <a:t>de </a:t>
            </a:r>
            <a:r>
              <a:rPr lang="es-PE" sz="3400" dirty="0" err="1">
                <a:solidFill>
                  <a:schemeClr val="tx1"/>
                </a:solidFill>
              </a:rPr>
              <a:t>Oscilografía</a:t>
            </a:r>
            <a:r>
              <a:rPr lang="es-PE" sz="3400" dirty="0">
                <a:solidFill>
                  <a:schemeClr val="tx1"/>
                </a:solidFill>
              </a:rPr>
              <a:t> con formato COMTRADE o BECO</a:t>
            </a:r>
          </a:p>
          <a:p>
            <a:pPr algn="just"/>
            <a:r>
              <a:rPr lang="es-PE" sz="3400" dirty="0" smtClean="0">
                <a:solidFill>
                  <a:schemeClr val="tx1"/>
                </a:solidFill>
              </a:rPr>
              <a:t>Almacenamiento </a:t>
            </a:r>
            <a:r>
              <a:rPr lang="es-PE" sz="3400" dirty="0">
                <a:solidFill>
                  <a:schemeClr val="tx1"/>
                </a:solidFill>
              </a:rPr>
              <a:t>de hasta 32 eventos con estampa de tiempo</a:t>
            </a:r>
          </a:p>
          <a:p>
            <a:pPr algn="just"/>
            <a:r>
              <a:rPr lang="es-PE" sz="3400" dirty="0" smtClean="0">
                <a:solidFill>
                  <a:schemeClr val="tx1"/>
                </a:solidFill>
              </a:rPr>
              <a:t>Medición </a:t>
            </a:r>
            <a:r>
              <a:rPr lang="es-PE" sz="3400" dirty="0">
                <a:solidFill>
                  <a:schemeClr val="tx1"/>
                </a:solidFill>
              </a:rPr>
              <a:t>de todos los parámetros medibles y valores calculados</a:t>
            </a:r>
          </a:p>
          <a:p>
            <a:pPr algn="just"/>
            <a:r>
              <a:rPr lang="es-PE" sz="3400" dirty="0" smtClean="0">
                <a:solidFill>
                  <a:schemeClr val="tx1"/>
                </a:solidFill>
              </a:rPr>
              <a:t>Tres </a:t>
            </a:r>
            <a:r>
              <a:rPr lang="es-PE" sz="3400" dirty="0">
                <a:solidFill>
                  <a:schemeClr val="tx1"/>
                </a:solidFill>
              </a:rPr>
              <a:t>puertos de comunicación (dos RS-232 y uno RS-485)</a:t>
            </a:r>
          </a:p>
          <a:p>
            <a:pPr algn="just"/>
            <a:r>
              <a:rPr lang="es-PE" sz="3400" dirty="0" smtClean="0">
                <a:solidFill>
                  <a:schemeClr val="tx1"/>
                </a:solidFill>
              </a:rPr>
              <a:t>Software </a:t>
            </a:r>
            <a:r>
              <a:rPr lang="es-PE" sz="3400" dirty="0">
                <a:solidFill>
                  <a:schemeClr val="tx1"/>
                </a:solidFill>
              </a:rPr>
              <a:t>de Comunicación </a:t>
            </a:r>
            <a:r>
              <a:rPr lang="es-PE" sz="3400" dirty="0" err="1">
                <a:solidFill>
                  <a:schemeClr val="tx1"/>
                </a:solidFill>
              </a:rPr>
              <a:t>IPScom</a:t>
            </a:r>
            <a:r>
              <a:rPr lang="es-PE" sz="3400" dirty="0">
                <a:solidFill>
                  <a:schemeClr val="tx1"/>
                </a:solidFill>
              </a:rPr>
              <a:t>® M</a:t>
            </a:r>
            <a:r>
              <a:rPr lang="en-US" sz="3400" dirty="0">
                <a:solidFill>
                  <a:schemeClr val="tx1"/>
                </a:solidFill>
              </a:rPr>
              <a:t>‑</a:t>
            </a:r>
            <a:r>
              <a:rPr lang="es-PE" sz="3400" dirty="0">
                <a:solidFill>
                  <a:schemeClr val="tx1"/>
                </a:solidFill>
              </a:rPr>
              <a:t>3820D</a:t>
            </a:r>
          </a:p>
          <a:p>
            <a:pPr algn="just"/>
            <a:r>
              <a:rPr lang="es-PE" sz="3400" dirty="0" smtClean="0">
                <a:solidFill>
                  <a:schemeClr val="tx1"/>
                </a:solidFill>
              </a:rPr>
              <a:t>Incluye </a:t>
            </a:r>
            <a:r>
              <a:rPr lang="es-PE" sz="3400" dirty="0">
                <a:solidFill>
                  <a:schemeClr val="tx1"/>
                </a:solidFill>
              </a:rPr>
              <a:t>protocolos MODBUS y BECO 2200</a:t>
            </a:r>
          </a:p>
          <a:p>
            <a:pPr algn="just"/>
            <a:r>
              <a:rPr lang="es-PE" sz="3400" dirty="0" smtClean="0">
                <a:solidFill>
                  <a:schemeClr val="tx1"/>
                </a:solidFill>
              </a:rPr>
              <a:t>Diseño </a:t>
            </a:r>
            <a:r>
              <a:rPr lang="es-PE" sz="3400" dirty="0">
                <a:solidFill>
                  <a:schemeClr val="tx1"/>
                </a:solidFill>
              </a:rPr>
              <a:t>de montaje en rack estándar de 19" (montaje vertical disponible)</a:t>
            </a:r>
          </a:p>
          <a:p>
            <a:pPr algn="just"/>
            <a:r>
              <a:rPr lang="es-PE" sz="3400" dirty="0" smtClean="0">
                <a:solidFill>
                  <a:schemeClr val="tx1"/>
                </a:solidFill>
              </a:rPr>
              <a:t>Tarjeta </a:t>
            </a:r>
            <a:r>
              <a:rPr lang="es-PE" sz="3400" dirty="0">
                <a:solidFill>
                  <a:schemeClr val="tx1"/>
                </a:solidFill>
              </a:rPr>
              <a:t>de circuito impreso y fuente de alimentación removible</a:t>
            </a:r>
          </a:p>
          <a:p>
            <a:pPr algn="just"/>
            <a:r>
              <a:rPr lang="es-PE" sz="3400" dirty="0" smtClean="0">
                <a:solidFill>
                  <a:schemeClr val="tx1"/>
                </a:solidFill>
              </a:rPr>
              <a:t>Modelos </a:t>
            </a:r>
            <a:r>
              <a:rPr lang="es-PE" sz="3400" dirty="0">
                <a:solidFill>
                  <a:schemeClr val="tx1"/>
                </a:solidFill>
              </a:rPr>
              <a:t>disponibles de 50 y 60 Hz</a:t>
            </a:r>
          </a:p>
          <a:p>
            <a:pPr algn="just"/>
            <a:r>
              <a:rPr lang="es-PE" sz="3400" dirty="0" smtClean="0">
                <a:solidFill>
                  <a:schemeClr val="tx1"/>
                </a:solidFill>
              </a:rPr>
              <a:t>Entradas </a:t>
            </a:r>
            <a:r>
              <a:rPr lang="es-PE" sz="3400" dirty="0">
                <a:solidFill>
                  <a:schemeClr val="tx1"/>
                </a:solidFill>
              </a:rPr>
              <a:t>de CT nominales 1A y 5 A disponibles</a:t>
            </a:r>
          </a:p>
          <a:p>
            <a:pPr algn="just"/>
            <a:r>
              <a:rPr lang="es-PE" sz="3400" dirty="0" smtClean="0">
                <a:solidFill>
                  <a:schemeClr val="tx1"/>
                </a:solidFill>
              </a:rPr>
              <a:t>Entradas </a:t>
            </a:r>
            <a:r>
              <a:rPr lang="es-PE" sz="3400" dirty="0">
                <a:solidFill>
                  <a:schemeClr val="tx1"/>
                </a:solidFill>
              </a:rPr>
              <a:t>de disparo adicional para dispositivos conectados externamente</a:t>
            </a:r>
          </a:p>
          <a:p>
            <a:pPr algn="just"/>
            <a:r>
              <a:rPr lang="es-PE" sz="3400" dirty="0" smtClean="0">
                <a:solidFill>
                  <a:schemeClr val="tx1"/>
                </a:solidFill>
              </a:rPr>
              <a:t>Sincronización </a:t>
            </a:r>
            <a:r>
              <a:rPr lang="es-PE" sz="3400" dirty="0">
                <a:solidFill>
                  <a:schemeClr val="tx1"/>
                </a:solidFill>
              </a:rPr>
              <a:t>de tiempo IRIG-B</a:t>
            </a:r>
          </a:p>
          <a:p>
            <a:pPr algn="just"/>
            <a:r>
              <a:rPr lang="es-PE" sz="3400" dirty="0" smtClean="0">
                <a:solidFill>
                  <a:schemeClr val="tx1"/>
                </a:solidFill>
              </a:rPr>
              <a:t>Temperatura </a:t>
            </a:r>
            <a:r>
              <a:rPr lang="es-PE" sz="3400" dirty="0">
                <a:solidFill>
                  <a:schemeClr val="tx1"/>
                </a:solidFill>
              </a:rPr>
              <a:t>de operación: –20° C a +70° C</a:t>
            </a:r>
          </a:p>
          <a:p>
            <a:pPr algn="just"/>
            <a:r>
              <a:rPr lang="es-PE" sz="3400" dirty="0" smtClean="0">
                <a:solidFill>
                  <a:schemeClr val="tx1"/>
                </a:solidFill>
              </a:rPr>
              <a:t>Registro </a:t>
            </a:r>
            <a:r>
              <a:rPr lang="es-PE" sz="3400" dirty="0">
                <a:solidFill>
                  <a:schemeClr val="tx1"/>
                </a:solidFill>
              </a:rPr>
              <a:t>de Secuencia de Eventos</a:t>
            </a:r>
          </a:p>
          <a:p>
            <a:pPr algn="just"/>
            <a:r>
              <a:rPr lang="es-PE" sz="3400" dirty="0" smtClean="0">
                <a:solidFill>
                  <a:schemeClr val="tx1"/>
                </a:solidFill>
              </a:rPr>
              <a:t>Monitoreo </a:t>
            </a:r>
            <a:r>
              <a:rPr lang="es-PE" sz="3400" dirty="0">
                <a:solidFill>
                  <a:schemeClr val="tx1"/>
                </a:solidFill>
              </a:rPr>
              <a:t>del Circuito de Disparo</a:t>
            </a:r>
          </a:p>
          <a:p>
            <a:pPr algn="just"/>
            <a:r>
              <a:rPr lang="es-PE" sz="3400" dirty="0" smtClean="0">
                <a:solidFill>
                  <a:schemeClr val="tx1"/>
                </a:solidFill>
              </a:rPr>
              <a:t>Monitoreo </a:t>
            </a:r>
            <a:r>
              <a:rPr lang="es-PE" sz="3400" dirty="0">
                <a:solidFill>
                  <a:schemeClr val="tx1"/>
                </a:solidFill>
              </a:rPr>
              <a:t>del Interruptor</a:t>
            </a:r>
          </a:p>
          <a:p>
            <a:pPr algn="just"/>
            <a:r>
              <a:rPr lang="es-PE" sz="3400" dirty="0" smtClean="0">
                <a:solidFill>
                  <a:schemeClr val="tx1"/>
                </a:solidFill>
              </a:rPr>
              <a:t>Cuatro </a:t>
            </a:r>
            <a:r>
              <a:rPr lang="es-PE" sz="3400" dirty="0">
                <a:solidFill>
                  <a:schemeClr val="tx1"/>
                </a:solidFill>
              </a:rPr>
              <a:t>Grupos de Puntos de Ajustes</a:t>
            </a:r>
          </a:p>
          <a:p>
            <a:endParaRPr lang="es-PE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sz="2800" b="1" dirty="0">
                <a:latin typeface="Bookman Old Style" pitchFamily="18" charset="0"/>
              </a:rPr>
              <a:t>Características Estándar del </a:t>
            </a:r>
            <a:r>
              <a:rPr lang="es-PE" sz="2800" b="1" dirty="0" smtClean="0">
                <a:latin typeface="Bookman Old Style" pitchFamily="18" charset="0"/>
              </a:rPr>
              <a:t>Relé </a:t>
            </a:r>
            <a:r>
              <a:rPr lang="es-PE" sz="2800" b="1" dirty="0" err="1">
                <a:latin typeface="Bookman Old Style" pitchFamily="18" charset="0"/>
              </a:rPr>
              <a:t>Beckwith</a:t>
            </a:r>
            <a:r>
              <a:rPr lang="es-PE" sz="2800" b="1" dirty="0">
                <a:latin typeface="Bookman Old Style" pitchFamily="18" charset="0"/>
              </a:rPr>
              <a:t> Electric M3425A</a:t>
            </a:r>
            <a:r>
              <a:rPr lang="es-PE" dirty="0">
                <a:latin typeface="Bookman Old Style" pitchFamily="18" charset="0"/>
              </a:rPr>
              <a:t/>
            </a:r>
            <a:br>
              <a:rPr lang="es-PE" dirty="0">
                <a:latin typeface="Bookman Old Style" pitchFamily="18" charset="0"/>
              </a:rPr>
            </a:br>
            <a:endParaRPr lang="es-PE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45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4950289"/>
          </a:xfrm>
        </p:spPr>
        <p:txBody>
          <a:bodyPr>
            <a:normAutofit fontScale="85000" lnSpcReduction="20000"/>
          </a:bodyPr>
          <a:lstStyle/>
          <a:p>
            <a:r>
              <a:rPr lang="es-PE" dirty="0">
                <a:solidFill>
                  <a:schemeClr val="tx1"/>
                </a:solidFill>
              </a:rPr>
              <a:t>El relé proporciona la medición de voltajes (cantidades de secuencias, de fase y neutro), corrientes (Cantidades de secuencias, de fase y de neutro), potencia real, potencia reactiva, medida de la impedancia y del factor de </a:t>
            </a:r>
            <a:r>
              <a:rPr lang="es-PE" dirty="0" smtClean="0">
                <a:solidFill>
                  <a:schemeClr val="tx1"/>
                </a:solidFill>
              </a:rPr>
              <a:t>potencia.</a:t>
            </a:r>
          </a:p>
          <a:p>
            <a:pPr marL="45720" indent="0">
              <a:buNone/>
            </a:pPr>
            <a:r>
              <a:rPr lang="es-PE" dirty="0" smtClean="0">
                <a:solidFill>
                  <a:schemeClr val="tx1"/>
                </a:solidFill>
              </a:rPr>
              <a:t>   Las </a:t>
            </a:r>
            <a:r>
              <a:rPr lang="es-PE" dirty="0">
                <a:solidFill>
                  <a:schemeClr val="tx1"/>
                </a:solidFill>
              </a:rPr>
              <a:t>precisiones en la medición son:</a:t>
            </a:r>
          </a:p>
          <a:p>
            <a:pPr marL="45720" indent="0">
              <a:buNone/>
            </a:pPr>
            <a:r>
              <a:rPr lang="es-PE" dirty="0" smtClean="0">
                <a:solidFill>
                  <a:schemeClr val="tx1"/>
                </a:solidFill>
              </a:rPr>
              <a:t>   Voltaje</a:t>
            </a:r>
            <a:r>
              <a:rPr lang="es-PE" dirty="0">
                <a:solidFill>
                  <a:schemeClr val="tx1"/>
                </a:solidFill>
              </a:rPr>
              <a:t>: 	</a:t>
            </a:r>
            <a:endParaRPr lang="es-PE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s-PE" dirty="0">
                <a:solidFill>
                  <a:schemeClr val="tx1"/>
                </a:solidFill>
              </a:rPr>
              <a:t> </a:t>
            </a:r>
            <a:r>
              <a:rPr lang="es-PE" dirty="0" smtClean="0">
                <a:solidFill>
                  <a:schemeClr val="tx1"/>
                </a:solidFill>
              </a:rPr>
              <a:t>         ±</a:t>
            </a:r>
            <a:r>
              <a:rPr lang="es-PE" dirty="0">
                <a:solidFill>
                  <a:schemeClr val="tx1"/>
                </a:solidFill>
              </a:rPr>
              <a:t>0.5V o ±0.5%, cualquiera que sea mayor</a:t>
            </a:r>
          </a:p>
          <a:p>
            <a:pPr marL="45720" indent="0">
              <a:buNone/>
            </a:pPr>
            <a:r>
              <a:rPr lang="es-PE" dirty="0" smtClean="0">
                <a:solidFill>
                  <a:schemeClr val="tx1"/>
                </a:solidFill>
              </a:rPr>
              <a:t>          ±</a:t>
            </a:r>
            <a:r>
              <a:rPr lang="es-PE" dirty="0">
                <a:solidFill>
                  <a:schemeClr val="tx1"/>
                </a:solidFill>
              </a:rPr>
              <a:t>0.8 V o ±0.75, cualquiera que sea mayor</a:t>
            </a:r>
          </a:p>
          <a:p>
            <a:pPr marL="45720" indent="0">
              <a:buNone/>
            </a:pPr>
            <a:r>
              <a:rPr lang="es-PE" dirty="0" smtClean="0">
                <a:solidFill>
                  <a:schemeClr val="tx1"/>
                </a:solidFill>
              </a:rPr>
              <a:t>   Corriente</a:t>
            </a:r>
            <a:r>
              <a:rPr lang="es-PE" dirty="0">
                <a:solidFill>
                  <a:schemeClr val="tx1"/>
                </a:solidFill>
              </a:rPr>
              <a:t>: 	</a:t>
            </a:r>
            <a:endParaRPr lang="es-PE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s-PE" dirty="0" smtClean="0">
                <a:solidFill>
                  <a:schemeClr val="tx1"/>
                </a:solidFill>
              </a:rPr>
              <a:t>          5 </a:t>
            </a:r>
            <a:r>
              <a:rPr lang="es-PE" dirty="0">
                <a:solidFill>
                  <a:schemeClr val="tx1"/>
                </a:solidFill>
              </a:rPr>
              <a:t>A nominal, ±0.1 A o ±3%, cualquiera que sea mayor</a:t>
            </a:r>
          </a:p>
          <a:p>
            <a:pPr marL="45720" indent="0">
              <a:buNone/>
            </a:pPr>
            <a:r>
              <a:rPr lang="es-PE" dirty="0" smtClean="0">
                <a:solidFill>
                  <a:schemeClr val="tx1"/>
                </a:solidFill>
              </a:rPr>
              <a:t>          1 </a:t>
            </a:r>
            <a:r>
              <a:rPr lang="es-PE" dirty="0">
                <a:solidFill>
                  <a:schemeClr val="tx1"/>
                </a:solidFill>
              </a:rPr>
              <a:t>A nominal, ±0.02 A o ±3%, cualquiera que sea mayor</a:t>
            </a:r>
          </a:p>
          <a:p>
            <a:pPr marL="45720" indent="0">
              <a:buNone/>
            </a:pPr>
            <a:r>
              <a:rPr lang="es-PE" dirty="0" smtClean="0">
                <a:solidFill>
                  <a:schemeClr val="tx1"/>
                </a:solidFill>
              </a:rPr>
              <a:t>   Potencia</a:t>
            </a:r>
            <a:r>
              <a:rPr lang="es-PE" dirty="0">
                <a:solidFill>
                  <a:schemeClr val="tx1"/>
                </a:solidFill>
              </a:rPr>
              <a:t>: 	</a:t>
            </a:r>
            <a:endParaRPr lang="es-PE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s-PE" dirty="0">
                <a:solidFill>
                  <a:schemeClr val="tx1"/>
                </a:solidFill>
              </a:rPr>
              <a:t> </a:t>
            </a:r>
            <a:r>
              <a:rPr lang="es-PE" dirty="0" smtClean="0">
                <a:solidFill>
                  <a:schemeClr val="tx1"/>
                </a:solidFill>
              </a:rPr>
              <a:t>         ±</a:t>
            </a:r>
            <a:r>
              <a:rPr lang="es-PE" dirty="0">
                <a:solidFill>
                  <a:schemeClr val="tx1"/>
                </a:solidFill>
              </a:rPr>
              <a:t>0.01 PU o ±2%, cualquiera que sea </a:t>
            </a:r>
            <a:r>
              <a:rPr lang="es-PE" dirty="0" smtClean="0">
                <a:solidFill>
                  <a:schemeClr val="tx1"/>
                </a:solidFill>
              </a:rPr>
              <a:t>mayor (Activa y</a:t>
            </a:r>
          </a:p>
          <a:p>
            <a:pPr marL="45720" indent="0">
              <a:buNone/>
            </a:pPr>
            <a:r>
              <a:rPr lang="es-PE" dirty="0">
                <a:solidFill>
                  <a:schemeClr val="tx1"/>
                </a:solidFill>
              </a:rPr>
              <a:t> </a:t>
            </a:r>
            <a:r>
              <a:rPr lang="es-PE" dirty="0" smtClean="0">
                <a:solidFill>
                  <a:schemeClr val="tx1"/>
                </a:solidFill>
              </a:rPr>
              <a:t>         Reactiva</a:t>
            </a:r>
            <a:r>
              <a:rPr lang="es-PE" dirty="0">
                <a:solidFill>
                  <a:schemeClr val="tx1"/>
                </a:solidFill>
              </a:rPr>
              <a:t>)</a:t>
            </a:r>
          </a:p>
          <a:p>
            <a:pPr marL="45720" indent="0">
              <a:buNone/>
            </a:pPr>
            <a:r>
              <a:rPr lang="es-PE" dirty="0" smtClean="0">
                <a:solidFill>
                  <a:schemeClr val="tx1"/>
                </a:solidFill>
              </a:rPr>
              <a:t>   Frecuencia</a:t>
            </a:r>
            <a:r>
              <a:rPr lang="es-PE" dirty="0">
                <a:solidFill>
                  <a:schemeClr val="tx1"/>
                </a:solidFill>
              </a:rPr>
              <a:t>: 	</a:t>
            </a:r>
            <a:endParaRPr lang="es-PE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s-PE" dirty="0">
                <a:solidFill>
                  <a:schemeClr val="tx1"/>
                </a:solidFill>
              </a:rPr>
              <a:t> </a:t>
            </a:r>
            <a:r>
              <a:rPr lang="es-PE" dirty="0" smtClean="0">
                <a:solidFill>
                  <a:schemeClr val="tx1"/>
                </a:solidFill>
              </a:rPr>
              <a:t>         ±</a:t>
            </a:r>
            <a:r>
              <a:rPr lang="es-PE" dirty="0">
                <a:solidFill>
                  <a:schemeClr val="tx1"/>
                </a:solidFill>
              </a:rPr>
              <a:t>0.02 Hz (desde 57 hasta 63Hz para modelos de 60Hz; desde </a:t>
            </a:r>
            <a:r>
              <a:rPr lang="es-PE" dirty="0" smtClean="0">
                <a:solidFill>
                  <a:schemeClr val="tx1"/>
                </a:solidFill>
              </a:rPr>
              <a:t>47</a:t>
            </a:r>
          </a:p>
          <a:p>
            <a:pPr marL="45720" indent="0">
              <a:buNone/>
            </a:pPr>
            <a:r>
              <a:rPr lang="es-PE" dirty="0">
                <a:solidFill>
                  <a:schemeClr val="tx1"/>
                </a:solidFill>
              </a:rPr>
              <a:t> </a:t>
            </a:r>
            <a:r>
              <a:rPr lang="es-PE" dirty="0" smtClean="0">
                <a:solidFill>
                  <a:schemeClr val="tx1"/>
                </a:solidFill>
              </a:rPr>
              <a:t>         hasta </a:t>
            </a:r>
            <a:r>
              <a:rPr lang="es-PE" dirty="0">
                <a:solidFill>
                  <a:schemeClr val="tx1"/>
                </a:solidFill>
              </a:rPr>
              <a:t>53Hz para modelos de 50Hz).</a:t>
            </a:r>
          </a:p>
          <a:p>
            <a:pPr marL="45720" indent="0">
              <a:buNone/>
            </a:pPr>
            <a:r>
              <a:rPr lang="es-PE" dirty="0" smtClean="0">
                <a:solidFill>
                  <a:schemeClr val="tx1"/>
                </a:solidFill>
              </a:rPr>
              <a:t>   Voltaje/Hz</a:t>
            </a:r>
            <a:r>
              <a:rPr lang="es-PE" dirty="0">
                <a:solidFill>
                  <a:schemeClr val="tx1"/>
                </a:solidFill>
              </a:rPr>
              <a:t>: 	±1%</a:t>
            </a:r>
          </a:p>
          <a:p>
            <a:endParaRPr lang="es-PE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>
                <a:latin typeface="Bookman Old Style" pitchFamily="18" charset="0"/>
              </a:rPr>
              <a:t>Medición</a:t>
            </a:r>
            <a:br>
              <a:rPr lang="es-PE" dirty="0">
                <a:latin typeface="Bookman Old Style" pitchFamily="18" charset="0"/>
              </a:rPr>
            </a:br>
            <a:endParaRPr lang="es-PE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03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4878281"/>
          </a:xfrm>
        </p:spPr>
        <p:txBody>
          <a:bodyPr>
            <a:normAutofit/>
          </a:bodyPr>
          <a:lstStyle/>
          <a:p>
            <a:r>
              <a:rPr lang="es-PE" dirty="0">
                <a:solidFill>
                  <a:schemeClr val="tx1"/>
                </a:solidFill>
              </a:rPr>
              <a:t>Los puertos de comunicación incluyen dos puertos posteriores RS-232 y RS-485, un puerto RS-232 en la parte frontal, y un puerto IRIG-B </a:t>
            </a:r>
            <a:r>
              <a:rPr lang="es-PE" dirty="0" smtClean="0">
                <a:solidFill>
                  <a:schemeClr val="tx1"/>
                </a:solidFill>
              </a:rPr>
              <a:t>posterior, los </a:t>
            </a:r>
            <a:r>
              <a:rPr lang="es-PE" dirty="0">
                <a:solidFill>
                  <a:schemeClr val="tx1"/>
                </a:solidFill>
              </a:rPr>
              <a:t>protocolos de comunicación son implementados en forma </a:t>
            </a:r>
            <a:r>
              <a:rPr lang="es-PE" dirty="0" smtClean="0">
                <a:solidFill>
                  <a:schemeClr val="tx1"/>
                </a:solidFill>
              </a:rPr>
              <a:t>serial, </a:t>
            </a:r>
            <a:r>
              <a:rPr lang="es-PE" dirty="0">
                <a:solidFill>
                  <a:schemeClr val="tx1"/>
                </a:solidFill>
              </a:rPr>
              <a:t>comunicación </a:t>
            </a:r>
            <a:r>
              <a:rPr lang="es-PE" dirty="0" err="1">
                <a:solidFill>
                  <a:schemeClr val="tx1"/>
                </a:solidFill>
              </a:rPr>
              <a:t>asincrona</a:t>
            </a:r>
            <a:r>
              <a:rPr lang="es-PE" dirty="0">
                <a:solidFill>
                  <a:schemeClr val="tx1"/>
                </a:solidFill>
              </a:rPr>
              <a:t>, proporcionando las siguientes funciones cuando use el programa de comunicaciones </a:t>
            </a:r>
            <a:r>
              <a:rPr lang="es-PE" dirty="0" err="1">
                <a:solidFill>
                  <a:schemeClr val="tx1"/>
                </a:solidFill>
              </a:rPr>
              <a:t>IPScom</a:t>
            </a:r>
            <a:r>
              <a:rPr lang="es-PE" dirty="0">
                <a:solidFill>
                  <a:schemeClr val="tx1"/>
                </a:solidFill>
              </a:rPr>
              <a:t> M-3820D compatible para </a:t>
            </a:r>
            <a:r>
              <a:rPr lang="es-PE" dirty="0" err="1">
                <a:solidFill>
                  <a:schemeClr val="tx1"/>
                </a:solidFill>
              </a:rPr>
              <a:t>windows</a:t>
            </a:r>
            <a:r>
              <a:rPr lang="es-PE" dirty="0">
                <a:solidFill>
                  <a:schemeClr val="tx1"/>
                </a:solidFill>
              </a:rPr>
              <a:t>. El sistema soporta los protocolos  MODBUS y BECO 2200 proporcionando:</a:t>
            </a:r>
          </a:p>
          <a:p>
            <a:pPr lvl="1">
              <a:buFont typeface="Wingdings" pitchFamily="2" charset="2"/>
              <a:buChar char="Ø"/>
            </a:pPr>
            <a:r>
              <a:rPr lang="es-PE" dirty="0" smtClean="0">
                <a:solidFill>
                  <a:schemeClr val="tx1"/>
                </a:solidFill>
              </a:rPr>
              <a:t>Interrogación </a:t>
            </a:r>
            <a:r>
              <a:rPr lang="es-PE" dirty="0">
                <a:solidFill>
                  <a:schemeClr val="tx1"/>
                </a:solidFill>
              </a:rPr>
              <a:t>y </a:t>
            </a:r>
            <a:r>
              <a:rPr lang="es-PE" dirty="0" smtClean="0">
                <a:solidFill>
                  <a:schemeClr val="tx1"/>
                </a:solidFill>
              </a:rPr>
              <a:t>modificación </a:t>
            </a:r>
            <a:r>
              <a:rPr lang="es-PE" dirty="0">
                <a:solidFill>
                  <a:schemeClr val="tx1"/>
                </a:solidFill>
              </a:rPr>
              <a:t>de ajustes.</a:t>
            </a:r>
          </a:p>
          <a:p>
            <a:pPr lvl="1">
              <a:buFont typeface="Wingdings" pitchFamily="2" charset="2"/>
              <a:buChar char="Ø"/>
            </a:pPr>
            <a:r>
              <a:rPr lang="es-PE" dirty="0" smtClean="0">
                <a:solidFill>
                  <a:schemeClr val="tx1"/>
                </a:solidFill>
              </a:rPr>
              <a:t>Información </a:t>
            </a:r>
            <a:r>
              <a:rPr lang="es-PE" dirty="0">
                <a:solidFill>
                  <a:schemeClr val="tx1"/>
                </a:solidFill>
              </a:rPr>
              <a:t>de las señales de disparo y tiempos para los 32 eventos mas recientes</a:t>
            </a:r>
          </a:p>
          <a:p>
            <a:pPr lvl="1">
              <a:buFont typeface="Wingdings" pitchFamily="2" charset="2"/>
              <a:buChar char="Ø"/>
            </a:pPr>
            <a:r>
              <a:rPr lang="es-PE" dirty="0" smtClean="0">
                <a:solidFill>
                  <a:schemeClr val="tx1"/>
                </a:solidFill>
              </a:rPr>
              <a:t>Medición </a:t>
            </a:r>
            <a:r>
              <a:rPr lang="es-PE" dirty="0">
                <a:solidFill>
                  <a:schemeClr val="tx1"/>
                </a:solidFill>
              </a:rPr>
              <a:t>en tiempo real de las cantidades medidas</a:t>
            </a:r>
          </a:p>
          <a:p>
            <a:pPr lvl="1">
              <a:buFont typeface="Wingdings" pitchFamily="2" charset="2"/>
              <a:buChar char="Ø"/>
            </a:pPr>
            <a:r>
              <a:rPr lang="es-PE" dirty="0" smtClean="0">
                <a:solidFill>
                  <a:schemeClr val="tx1"/>
                </a:solidFill>
              </a:rPr>
              <a:t>Descarga </a:t>
            </a:r>
            <a:r>
              <a:rPr lang="es-PE" dirty="0">
                <a:solidFill>
                  <a:schemeClr val="tx1"/>
                </a:solidFill>
              </a:rPr>
              <a:t>de datos </a:t>
            </a:r>
            <a:r>
              <a:rPr lang="es-PE" dirty="0" err="1">
                <a:solidFill>
                  <a:schemeClr val="tx1"/>
                </a:solidFill>
              </a:rPr>
              <a:t>oscilograficos</a:t>
            </a:r>
            <a:r>
              <a:rPr lang="es-PE" dirty="0">
                <a:solidFill>
                  <a:schemeClr val="tx1"/>
                </a:solidFill>
              </a:rPr>
              <a:t> registrados</a:t>
            </a:r>
          </a:p>
          <a:p>
            <a:pPr marL="45720" indent="0">
              <a:buNone/>
            </a:pPr>
            <a:r>
              <a:rPr lang="es-PE" dirty="0">
                <a:solidFill>
                  <a:schemeClr val="tx1"/>
                </a:solidFill>
              </a:rPr>
              <a:t>Puerto Ethernet RJ45 utilizando protocolo MOD¬BUS sobre TCP/IP y protocolo BECO2200 sobre TCP/IP.</a:t>
            </a:r>
          </a:p>
          <a:p>
            <a:endParaRPr lang="es-PE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>
                <a:latin typeface="Bookman Old Style" pitchFamily="18" charset="0"/>
              </a:rPr>
              <a:t>FORMAS DE COMUNICAION CON EL RELE</a:t>
            </a:r>
            <a:endParaRPr lang="es-PE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04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4878281"/>
          </a:xfrm>
        </p:spPr>
        <p:txBody>
          <a:bodyPr>
            <a:normAutofit fontScale="40000" lnSpcReduction="20000"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s-ES" sz="4500" dirty="0">
                <a:solidFill>
                  <a:schemeClr val="tx1"/>
                </a:solidFill>
              </a:rPr>
              <a:t>Sobre-excitación (V/Hz) (24)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ES" sz="4500" dirty="0">
                <a:solidFill>
                  <a:schemeClr val="tx1"/>
                </a:solidFill>
              </a:rPr>
              <a:t>Bajo Voltaje de Fase (27)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ES" sz="4500" dirty="0">
                <a:solidFill>
                  <a:schemeClr val="tx1"/>
                </a:solidFill>
              </a:rPr>
              <a:t>Direccional de Potencia Sensitivo con tres puntos de ajustes. Detección de Potencia Inversa,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ES" sz="4500" dirty="0">
                <a:solidFill>
                  <a:schemeClr val="tx1"/>
                </a:solidFill>
              </a:rPr>
              <a:t>  Baja Potencia hacia adelante o de Sobre potencia, una de las cuales puede ser usada como disparo secuencial (32)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ES" sz="4500" dirty="0">
                <a:solidFill>
                  <a:schemeClr val="tx1"/>
                </a:solidFill>
              </a:rPr>
              <a:t>Pérdida de Campo </a:t>
            </a:r>
            <a:r>
              <a:rPr lang="es-ES" sz="4500" dirty="0" err="1">
                <a:solidFill>
                  <a:schemeClr val="tx1"/>
                </a:solidFill>
              </a:rPr>
              <a:t>Mho</a:t>
            </a:r>
            <a:r>
              <a:rPr lang="es-ES" sz="4500" dirty="0">
                <a:solidFill>
                  <a:schemeClr val="tx1"/>
                </a:solidFill>
              </a:rPr>
              <a:t>-Offset de Dos Zonas (40), la cual puede ser aplicada con disparo acelerado controlado por bajo voltaje.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ES" sz="4500" dirty="0">
                <a:solidFill>
                  <a:schemeClr val="tx1"/>
                </a:solidFill>
              </a:rPr>
              <a:t>Protección y Alarma de </a:t>
            </a:r>
            <a:r>
              <a:rPr lang="es-ES" sz="4500" dirty="0" err="1">
                <a:solidFill>
                  <a:schemeClr val="tx1"/>
                </a:solidFill>
              </a:rPr>
              <a:t>Sobrecorriente</a:t>
            </a:r>
            <a:r>
              <a:rPr lang="es-ES" sz="4500" dirty="0">
                <a:solidFill>
                  <a:schemeClr val="tx1"/>
                </a:solidFill>
              </a:rPr>
              <a:t> de Secuencia Negativa Sensitiva (46)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ES" sz="4500" dirty="0" err="1">
                <a:solidFill>
                  <a:schemeClr val="tx1"/>
                </a:solidFill>
              </a:rPr>
              <a:t>Sobrecorriente</a:t>
            </a:r>
            <a:r>
              <a:rPr lang="es-ES" sz="4500" dirty="0">
                <a:solidFill>
                  <a:schemeClr val="tx1"/>
                </a:solidFill>
              </a:rPr>
              <a:t> de Fase Instantánea (50)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ES" sz="4500" dirty="0">
                <a:solidFill>
                  <a:schemeClr val="tx1"/>
                </a:solidFill>
              </a:rPr>
              <a:t>Energización Inadvertida (50/27)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ES" sz="4500" dirty="0">
                <a:solidFill>
                  <a:schemeClr val="tx1"/>
                </a:solidFill>
              </a:rPr>
              <a:t>Falla de Interruptor de Generador (50BF)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ES" sz="4500" dirty="0" err="1">
                <a:solidFill>
                  <a:schemeClr val="tx1"/>
                </a:solidFill>
              </a:rPr>
              <a:t>Sobrecorriente</a:t>
            </a:r>
            <a:r>
              <a:rPr lang="es-ES" sz="4500" dirty="0">
                <a:solidFill>
                  <a:schemeClr val="tx1"/>
                </a:solidFill>
              </a:rPr>
              <a:t> de Neutro Instantáneo (50N)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ES" sz="4500" dirty="0" err="1" smtClean="0">
                <a:solidFill>
                  <a:schemeClr val="tx1"/>
                </a:solidFill>
              </a:rPr>
              <a:t>Sobrecorriente</a:t>
            </a:r>
            <a:r>
              <a:rPr lang="es-ES" sz="4500" dirty="0" smtClean="0">
                <a:solidFill>
                  <a:schemeClr val="tx1"/>
                </a:solidFill>
              </a:rPr>
              <a:t> de Neutro de Tiempo Inverso (51N)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ES" sz="4500" dirty="0" err="1" smtClean="0">
                <a:solidFill>
                  <a:schemeClr val="tx1"/>
                </a:solidFill>
              </a:rPr>
              <a:t>Sobrecorriente</a:t>
            </a:r>
            <a:r>
              <a:rPr lang="es-ES" sz="4500" dirty="0" smtClean="0">
                <a:solidFill>
                  <a:schemeClr val="tx1"/>
                </a:solidFill>
              </a:rPr>
              <a:t> de Tiempo Inverso Trifásico (51V) con Control de Voltaje y Restricción de  Voltaje.</a:t>
            </a:r>
          </a:p>
          <a:p>
            <a:pPr marL="45720" indent="0">
              <a:buNone/>
            </a:pPr>
            <a:endParaRPr lang="es-PE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>
                <a:latin typeface="Bookman Old Style" pitchFamily="18" charset="0"/>
              </a:rPr>
              <a:t>Funciones de Protección</a:t>
            </a:r>
          </a:p>
        </p:txBody>
      </p:sp>
    </p:spTree>
    <p:extLst>
      <p:ext uri="{BB962C8B-B14F-4D97-AF65-F5344CB8AC3E}">
        <p14:creationId xmlns:p14="http://schemas.microsoft.com/office/powerpoint/2010/main" val="324273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es-ES" sz="1800" dirty="0">
                <a:solidFill>
                  <a:schemeClr val="tx1"/>
                </a:solidFill>
              </a:rPr>
              <a:t>Sobre Voltaje de Fase (59)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ES" sz="1800" dirty="0">
                <a:solidFill>
                  <a:schemeClr val="tx1"/>
                </a:solidFill>
              </a:rPr>
              <a:t>Sobre Voltaje de Neutro (59N)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ES" sz="1800" dirty="0">
                <a:solidFill>
                  <a:schemeClr val="tx1"/>
                </a:solidFill>
              </a:rPr>
              <a:t>Sobre Voltaje </a:t>
            </a:r>
            <a:r>
              <a:rPr lang="es-ES" sz="1800" dirty="0" err="1">
                <a:solidFill>
                  <a:schemeClr val="tx1"/>
                </a:solidFill>
              </a:rPr>
              <a:t>Multi</a:t>
            </a:r>
            <a:r>
              <a:rPr lang="es-ES" sz="1800" dirty="0">
                <a:solidFill>
                  <a:schemeClr val="tx1"/>
                </a:solidFill>
              </a:rPr>
              <a:t>-propósito (59X)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ES" sz="1800" dirty="0">
                <a:solidFill>
                  <a:schemeClr val="tx1"/>
                </a:solidFill>
              </a:rPr>
              <a:t>Detección y Bloqueo por Pérdida de Fusible de VT (60FL)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ES" sz="1800" dirty="0" err="1">
                <a:solidFill>
                  <a:schemeClr val="tx1"/>
                </a:solidFill>
              </a:rPr>
              <a:t>Sobrecorriente</a:t>
            </a:r>
            <a:r>
              <a:rPr lang="es-ES" sz="1800" dirty="0">
                <a:solidFill>
                  <a:schemeClr val="tx1"/>
                </a:solidFill>
              </a:rPr>
              <a:t> Direccional Residual (67N)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ES" sz="1800" dirty="0">
                <a:solidFill>
                  <a:schemeClr val="tx1"/>
                </a:solidFill>
              </a:rPr>
              <a:t>Cuatro Pasos de Sobre/Baja Frecuencia (81)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ES" sz="1800" dirty="0">
                <a:solidFill>
                  <a:schemeClr val="tx1"/>
                </a:solidFill>
              </a:rPr>
              <a:t>Diferencial de Corriente de Fase (87)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ES" sz="1800" dirty="0">
                <a:solidFill>
                  <a:schemeClr val="tx1"/>
                </a:solidFill>
              </a:rPr>
              <a:t>Diferencial de Corriente de Tierra (secuencia cero) (87GD)</a:t>
            </a:r>
          </a:p>
          <a:p>
            <a:endParaRPr lang="es-PE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>
                <a:latin typeface="Bookman Old Style" pitchFamily="18" charset="0"/>
              </a:rPr>
              <a:t>Funciones de Protección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42742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err="1">
                <a:latin typeface="Bookman Old Style" pitchFamily="18" charset="0"/>
              </a:rPr>
              <a:t>Ipscom</a:t>
            </a:r>
            <a:r>
              <a:rPr lang="es-PE" b="1" dirty="0">
                <a:latin typeface="Bookman Old Style" pitchFamily="18" charset="0"/>
              </a:rPr>
              <a:t> software de comunicación</a:t>
            </a:r>
            <a:r>
              <a:rPr lang="es-PE" dirty="0">
                <a:latin typeface="Bookman Old Style" pitchFamily="18" charset="0"/>
              </a:rPr>
              <a:t>.</a:t>
            </a: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 rotWithShape="1">
          <a:blip r:embed="rId2"/>
          <a:srcRect l="24460" t="11178" r="33821" b="35015"/>
          <a:stretch/>
        </p:blipFill>
        <p:spPr bwMode="auto">
          <a:xfrm>
            <a:off x="467544" y="1628800"/>
            <a:ext cx="8064896" cy="51125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1216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n-US" sz="2400" dirty="0" smtClean="0"/>
          </a:p>
          <a:p>
            <a:pPr algn="just"/>
            <a:endParaRPr lang="en-US" sz="2400" dirty="0"/>
          </a:p>
          <a:p>
            <a:pPr algn="just"/>
            <a:r>
              <a:rPr lang="en-US" sz="2400" dirty="0" smtClean="0"/>
              <a:t>8 </a:t>
            </a:r>
            <a:r>
              <a:rPr lang="en-US" sz="2400" dirty="0"/>
              <a:t>Mb de RAM</a:t>
            </a:r>
            <a:endParaRPr lang="es-PE" sz="2400" dirty="0"/>
          </a:p>
          <a:p>
            <a:pPr algn="just"/>
            <a:r>
              <a:rPr lang="en-US" sz="2400" dirty="0"/>
              <a:t>Microsoft Windows 95 o superior</a:t>
            </a:r>
            <a:endParaRPr lang="es-PE" sz="2400" dirty="0"/>
          </a:p>
          <a:p>
            <a:pPr algn="just"/>
            <a:r>
              <a:rPr lang="es-ES" sz="2400" dirty="0"/>
              <a:t>Manejador de CD-ROM</a:t>
            </a:r>
            <a:endParaRPr lang="es-PE" sz="2400" dirty="0"/>
          </a:p>
          <a:p>
            <a:pPr algn="just"/>
            <a:r>
              <a:rPr lang="es-ES" sz="2400" dirty="0"/>
              <a:t>Un puerto de comunicación serial (RS-232)</a:t>
            </a:r>
            <a:endParaRPr lang="es-PE" sz="2400" dirty="0"/>
          </a:p>
          <a:p>
            <a:pPr algn="just"/>
            <a:r>
              <a:rPr lang="es-ES" sz="2400" dirty="0"/>
              <a:t>Dispositivo apuntador (ratón)</a:t>
            </a:r>
            <a:endParaRPr lang="es-PE" sz="2400" dirty="0"/>
          </a:p>
          <a:p>
            <a:pPr marL="45720" indent="0">
              <a:buNone/>
            </a:pPr>
            <a:endParaRPr lang="es-PE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>
                <a:latin typeface="Bookman Old Style" pitchFamily="18" charset="0"/>
              </a:rPr>
              <a:t>requisitos</a:t>
            </a:r>
          </a:p>
        </p:txBody>
      </p:sp>
    </p:spTree>
    <p:extLst>
      <p:ext uri="{BB962C8B-B14F-4D97-AF65-F5344CB8AC3E}">
        <p14:creationId xmlns:p14="http://schemas.microsoft.com/office/powerpoint/2010/main" val="396783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El menú </a:t>
            </a:r>
            <a:r>
              <a:rPr lang="es-ES" b="1" dirty="0" err="1"/>
              <a:t>Comm</a:t>
            </a:r>
            <a:r>
              <a:rPr lang="es-ES" b="1" dirty="0"/>
              <a:t> </a:t>
            </a:r>
            <a:r>
              <a:rPr lang="es-ES" dirty="0"/>
              <a:t>le permite hacer conexiones al relevador. Este es el primer comando que debe usar para acceder a la unidad. Después de que usted hace clic en el submenú </a:t>
            </a:r>
            <a:r>
              <a:rPr lang="es-ES" b="1" dirty="0" err="1"/>
              <a:t>Connect</a:t>
            </a:r>
            <a:r>
              <a:rPr lang="es-ES" dirty="0"/>
              <a:t>, aparece la caja de dialogo de comunicaciones </a:t>
            </a:r>
          </a:p>
          <a:p>
            <a:endParaRPr lang="es-ES" dirty="0"/>
          </a:p>
          <a:p>
            <a:endParaRPr lang="es-PE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Bookman Old Style" pitchFamily="18" charset="0"/>
              </a:rPr>
              <a:t>Menú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Comm</a:t>
            </a:r>
            <a:endParaRPr lang="es-PE" dirty="0">
              <a:latin typeface="Bookman Old Style" pitchFamily="18" charset="0"/>
            </a:endParaRPr>
          </a:p>
        </p:txBody>
      </p:sp>
      <p:pic>
        <p:nvPicPr>
          <p:cNvPr id="4" name="3 Image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1800" y="3501008"/>
            <a:ext cx="2232248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736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Cuando el comando </a:t>
            </a:r>
            <a:r>
              <a:rPr lang="es-ES" b="1" dirty="0" err="1"/>
              <a:t>Relay</a:t>
            </a:r>
            <a:r>
              <a:rPr lang="es-ES" b="1" dirty="0"/>
              <a:t> </a:t>
            </a:r>
            <a:r>
              <a:rPr lang="es-ES" b="1" dirty="0" err="1"/>
              <a:t>Comm</a:t>
            </a:r>
            <a:r>
              <a:rPr lang="es-ES" b="1" dirty="0"/>
              <a:t> </a:t>
            </a:r>
            <a:r>
              <a:rPr lang="es-ES" dirty="0"/>
              <a:t>es seleccionado, aparece la caja de dialogo “</a:t>
            </a:r>
            <a:r>
              <a:rPr lang="es-ES" dirty="0" err="1"/>
              <a:t>Relay</a:t>
            </a:r>
            <a:r>
              <a:rPr lang="es-ES" dirty="0"/>
              <a:t> </a:t>
            </a:r>
            <a:r>
              <a:rPr lang="es-ES" dirty="0" err="1"/>
              <a:t>Comm</a:t>
            </a:r>
            <a:r>
              <a:rPr lang="es-ES" dirty="0"/>
              <a:t> Port </a:t>
            </a:r>
            <a:r>
              <a:rPr lang="es-ES" dirty="0" err="1"/>
              <a:t>Setting</a:t>
            </a:r>
            <a:r>
              <a:rPr lang="es-ES" dirty="0"/>
              <a:t>”. Esta caja de dialogo le permite ajustar la tasa de </a:t>
            </a:r>
            <a:r>
              <a:rPr lang="es-ES" dirty="0" err="1"/>
              <a:t>baud</a:t>
            </a:r>
            <a:r>
              <a:rPr lang="es-ES" dirty="0"/>
              <a:t> de los puertos de comunicación del relevador COM1 </a:t>
            </a:r>
            <a:r>
              <a:rPr lang="es-ES" dirty="0" err="1"/>
              <a:t>ó</a:t>
            </a:r>
            <a:r>
              <a:rPr lang="es-ES" dirty="0"/>
              <a:t> COM2/COM3. Para COM2/ COM3, le permite ajustar el protocolo y el tiempo </a:t>
            </a:r>
            <a:r>
              <a:rPr lang="es-ES" dirty="0" err="1"/>
              <a:t>dead</a:t>
            </a:r>
            <a:r>
              <a:rPr lang="es-ES" dirty="0"/>
              <a:t> </a:t>
            </a:r>
            <a:r>
              <a:rPr lang="es-ES" dirty="0" err="1"/>
              <a:t>sync</a:t>
            </a:r>
            <a:r>
              <a:rPr lang="es-ES" dirty="0"/>
              <a:t>. Adicionalmente, para COM2/COM3, si usted seleccionó el protocolo MODBUS, la caja de dialogo le permite habilitar la opción de paridad.</a:t>
            </a:r>
          </a:p>
          <a:p>
            <a:endParaRPr lang="es-ES" dirty="0"/>
          </a:p>
          <a:p>
            <a:pPr marL="45720" indent="0">
              <a:buNone/>
            </a:pPr>
            <a:endParaRPr lang="es-PE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Bookman Old Style" pitchFamily="18" charset="0"/>
              </a:rPr>
              <a:t>Comando</a:t>
            </a:r>
            <a:r>
              <a:rPr lang="en-US" dirty="0">
                <a:latin typeface="Bookman Old Style" pitchFamily="18" charset="0"/>
              </a:rPr>
              <a:t> Relay </a:t>
            </a:r>
            <a:r>
              <a:rPr lang="en-US" dirty="0" err="1">
                <a:latin typeface="Bookman Old Style" pitchFamily="18" charset="0"/>
              </a:rPr>
              <a:t>Comm</a:t>
            </a:r>
            <a:endParaRPr lang="es-PE" dirty="0">
              <a:latin typeface="Bookman Old Style" pitchFamily="18" charset="0"/>
            </a:endParaRPr>
          </a:p>
        </p:txBody>
      </p:sp>
      <p:pic>
        <p:nvPicPr>
          <p:cNvPr id="4" name="3 Image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5474" y="4797152"/>
            <a:ext cx="4429156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97624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80999" y="2420888"/>
            <a:ext cx="8407893" cy="3705590"/>
          </a:xfrm>
        </p:spPr>
        <p:txBody>
          <a:bodyPr/>
          <a:lstStyle/>
          <a:p>
            <a:pPr algn="just"/>
            <a:r>
              <a:rPr lang="es-ES" sz="2800" dirty="0"/>
              <a:t>Cuando el comando </a:t>
            </a:r>
            <a:r>
              <a:rPr lang="es-ES" sz="2800" b="1" dirty="0"/>
              <a:t>Ethernet </a:t>
            </a:r>
            <a:r>
              <a:rPr lang="es-ES" sz="2800" dirty="0"/>
              <a:t>es seleccionado, aparece la caja de diálogo Ajustes de Ethernet Este comando le permite al usuario habilitar o deshabilitar la conexión Ethernet y habilitar/ ajustar los protocolos.</a:t>
            </a:r>
          </a:p>
          <a:p>
            <a:endParaRPr lang="es-ES" dirty="0"/>
          </a:p>
          <a:p>
            <a:endParaRPr lang="es-PE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Bookman Old Style" pitchFamily="18" charset="0"/>
              </a:rPr>
              <a:t>Comando Ethernet</a:t>
            </a:r>
            <a:endParaRPr lang="es-PE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965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800" dirty="0"/>
              <a:t>Le proporciona al usuario instrucciones sobre como recalibrar la Frecuencia Nominal, Tercera Armónica, (64F) Tierra en el Campo, y (64S) Protección de Estator.</a:t>
            </a:r>
          </a:p>
          <a:p>
            <a:endParaRPr lang="es-PE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Bookman Old Style" pitchFamily="18" charset="0"/>
              </a:rPr>
              <a:t>El comando </a:t>
            </a:r>
            <a:r>
              <a:rPr lang="es-ES" b="1" dirty="0" err="1">
                <a:latin typeface="Bookman Old Style" pitchFamily="18" charset="0"/>
              </a:rPr>
              <a:t>Calibration</a:t>
            </a:r>
            <a:r>
              <a:rPr lang="es-ES" b="1" dirty="0">
                <a:latin typeface="Bookman Old Style" pitchFamily="18" charset="0"/>
              </a:rPr>
              <a:t> (Calibración)</a:t>
            </a:r>
            <a:endParaRPr lang="es-PE" dirty="0">
              <a:latin typeface="Bookman Old Style" pitchFamily="18" charset="0"/>
            </a:endParaRPr>
          </a:p>
        </p:txBody>
      </p:sp>
      <p:pic>
        <p:nvPicPr>
          <p:cNvPr id="4" name="3 Image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3717032"/>
            <a:ext cx="492922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66403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Fuente de Alimentación</a:t>
            </a:r>
          </a:p>
          <a:p>
            <a:pPr algn="just">
              <a:buNone/>
            </a:pPr>
            <a:r>
              <a:rPr lang="es-ES" dirty="0"/>
              <a:t>   </a:t>
            </a:r>
            <a:r>
              <a:rPr lang="es-ES" dirty="0" smtClean="0"/>
              <a:t>Cuando </a:t>
            </a:r>
            <a:r>
              <a:rPr lang="es-ES" dirty="0"/>
              <a:t>el M-3425A sin la I/O expandida está equipado con la segunda fuente de alimentación opcional (Figura 4), la fuente de potencia puede ser la misma o dos diferentes fuentes.</a:t>
            </a:r>
          </a:p>
          <a:p>
            <a:endParaRPr lang="es-PE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latin typeface="Bookman Old Style" pitchFamily="18" charset="0"/>
              </a:rPr>
              <a:t>CONEXIONES EXTERNAS</a:t>
            </a:r>
            <a:endParaRPr lang="es-PE" dirty="0">
              <a:latin typeface="Bookman Old Style" pitchFamily="18" charset="0"/>
            </a:endParaRPr>
          </a:p>
        </p:txBody>
      </p:sp>
      <p:pic>
        <p:nvPicPr>
          <p:cNvPr id="4" name="3 Image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3212976"/>
            <a:ext cx="4357718" cy="2166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357422" y="5517232"/>
            <a:ext cx="3965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Fuente de Alimentación Dual Opcional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7834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Cuando el M-3425A está equipado con I/O expandida con dos (no redundantes) fuentes de alimentación de energía, la alimentación de energía debe ser alimentada desde la misma fuente.</a:t>
            </a:r>
          </a:p>
          <a:p>
            <a:endParaRPr lang="es-PE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4" name="3 Image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4356" y="3149642"/>
            <a:ext cx="407196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2285984" y="5429264"/>
            <a:ext cx="4188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Fuente de Alimentación con I/O Expandida</a:t>
            </a:r>
          </a:p>
        </p:txBody>
      </p:sp>
    </p:spTree>
    <p:extLst>
      <p:ext uri="{BB962C8B-B14F-4D97-AF65-F5344CB8AC3E}">
        <p14:creationId xmlns:p14="http://schemas.microsoft.com/office/powerpoint/2010/main" val="1655592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80999" y="2276871"/>
            <a:ext cx="8407893" cy="3849607"/>
          </a:xfrm>
        </p:spPr>
        <p:txBody>
          <a:bodyPr>
            <a:normAutofit/>
          </a:bodyPr>
          <a:lstStyle/>
          <a:p>
            <a:pPr algn="just"/>
            <a:r>
              <a:rPr lang="es-ES" sz="2400" dirty="0"/>
              <a:t>Todas las salidas son mostradas en el estado </a:t>
            </a:r>
            <a:r>
              <a:rPr lang="es-ES" sz="2400" dirty="0" err="1"/>
              <a:t>desenergizado</a:t>
            </a:r>
            <a:r>
              <a:rPr lang="es-ES" sz="2400" dirty="0"/>
              <a:t> para referencia estándar. La referencia Estándar del Relevador está definida como elementos de protección en el estado de no-disparo, reconexión y lógica de sincronización en el estado no-acertado, o alimentación de energía al relevador está removida.</a:t>
            </a:r>
            <a:endParaRPr lang="es-PE" sz="24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Bookman Old Style" pitchFamily="18" charset="0"/>
              </a:rPr>
              <a:t>Salidas del Relevador</a:t>
            </a:r>
            <a:endParaRPr lang="es-PE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64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80999" y="2564903"/>
            <a:ext cx="8407893" cy="3561575"/>
          </a:xfrm>
        </p:spPr>
        <p:txBody>
          <a:bodyPr/>
          <a:lstStyle/>
          <a:p>
            <a:r>
              <a:rPr lang="es-ES" sz="2800" dirty="0"/>
              <a:t>El reemplazo de los fusibles F1–F4 deben ser de rápida actuación 3 </a:t>
            </a:r>
            <a:r>
              <a:rPr lang="es-ES" sz="2800" dirty="0" err="1"/>
              <a:t>Amp</a:t>
            </a:r>
            <a:r>
              <a:rPr lang="es-ES" sz="2800" dirty="0"/>
              <a:t>, 250 V (3AB) </a:t>
            </a:r>
            <a:r>
              <a:rPr lang="es-ES" sz="2800" dirty="0" err="1"/>
              <a:t>Beckwith</a:t>
            </a:r>
            <a:r>
              <a:rPr lang="es-ES" sz="2800" dirty="0"/>
              <a:t> Electric Número de Parte 420-00885. Los conectores deben ser apretados a 8 pulgadas de par.</a:t>
            </a:r>
          </a:p>
          <a:p>
            <a:endParaRPr lang="es-PE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Bookman Old Style" pitchFamily="18" charset="0"/>
              </a:rPr>
              <a:t>Reemplazo de fusibles</a:t>
            </a:r>
            <a:endParaRPr lang="es-PE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829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latin typeface="Bookman Old Style" pitchFamily="18" charset="0"/>
              </a:rPr>
              <a:t>PRUEBAS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2132856"/>
            <a:ext cx="8407893" cy="440740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s-ES" b="1" dirty="0" smtClean="0"/>
              <a:t> 	</a:t>
            </a:r>
            <a:r>
              <a:rPr lang="es-ES" b="1" u="sng" dirty="0" smtClean="0"/>
              <a:t>Ajuste </a:t>
            </a:r>
            <a:r>
              <a:rPr lang="es-ES" b="1" u="sng" dirty="0"/>
              <a:t>del Equipo/Prueba</a:t>
            </a:r>
            <a:endParaRPr lang="es-ES" dirty="0"/>
          </a:p>
          <a:p>
            <a:pPr algn="just"/>
            <a:r>
              <a:rPr lang="es-ES" dirty="0"/>
              <a:t>No se requiere calibración, porque el Relevador de Protección de Generador M-3425A es calibrado y completamente probado en la fábrica. Si la calibración es necesaria debido al reemplazo de algún componente, siga los procedimientos de </a:t>
            </a:r>
            <a:r>
              <a:rPr lang="es-ES" dirty="0" err="1"/>
              <a:t>autocalibración</a:t>
            </a:r>
            <a:r>
              <a:rPr lang="es-ES" dirty="0"/>
              <a:t>.</a:t>
            </a:r>
          </a:p>
          <a:p>
            <a:pPr algn="just"/>
            <a:r>
              <a:rPr lang="es-ES" dirty="0"/>
              <a:t> Estos procedimientos de prueba están basados sobre el pre-requisito que las funciones estén habilitadas y estén ajustadas como se describió en el Capítulo, Aplicación, y que la unidad cuente con el módulo HMI opcional.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839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latin typeface="Bookman Old Style" pitchFamily="18" charset="0"/>
              </a:rPr>
              <a:t>Seteo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0999" y="1700809"/>
            <a:ext cx="8407893" cy="4425670"/>
          </a:xfrm>
        </p:spPr>
        <p:txBody>
          <a:bodyPr>
            <a:normAutofit/>
          </a:bodyPr>
          <a:lstStyle/>
          <a:p>
            <a:pPr algn="just"/>
            <a:r>
              <a:rPr lang="es-ES" sz="1800" dirty="0" smtClean="0"/>
              <a:t>1</a:t>
            </a:r>
            <a:r>
              <a:rPr lang="es-ES" sz="1800" dirty="0"/>
              <a:t>. Conecte la alimentación de energía a las terminales de entrada de la fuente de potencia 62 (línea) y 63 (neutro). El relevador puede ser ordenado con una fuente de alimentación de entrada nominal de 110/120/230/240 </a:t>
            </a:r>
            <a:r>
              <a:rPr lang="es-ES" sz="1800" dirty="0" err="1"/>
              <a:t>Vac</a:t>
            </a:r>
            <a:r>
              <a:rPr lang="es-ES" sz="1800" dirty="0"/>
              <a:t>, 110/125/220/250 </a:t>
            </a:r>
            <a:r>
              <a:rPr lang="es-ES" sz="1800" dirty="0" err="1"/>
              <a:t>Vdc</a:t>
            </a:r>
            <a:r>
              <a:rPr lang="es-ES" sz="1800" dirty="0"/>
              <a:t> ó 24/48 </a:t>
            </a:r>
            <a:r>
              <a:rPr lang="es-ES" sz="1800" dirty="0" err="1"/>
              <a:t>Vdc.</a:t>
            </a:r>
            <a:r>
              <a:rPr lang="es-ES" sz="1800" dirty="0"/>
              <a:t> Una fuente de potencia redundante opcional está disponible</a:t>
            </a:r>
            <a:r>
              <a:rPr lang="es-ES" sz="1800" dirty="0" smtClean="0"/>
              <a:t>.</a:t>
            </a:r>
            <a:endParaRPr lang="es-ES" sz="1800" dirty="0"/>
          </a:p>
          <a:p>
            <a:pPr algn="just"/>
            <a:r>
              <a:rPr lang="es-ES" sz="1800" dirty="0"/>
              <a:t>2. Para cada procedimiento de prueba, conecte las fuentes de voltaje y corrientes de acuerdo a la configuración listada en el procedimiento de prueba y siga los pasos indicados.</a:t>
            </a:r>
          </a:p>
          <a:p>
            <a:endParaRPr lang="es-ES" dirty="0"/>
          </a:p>
        </p:txBody>
      </p:sp>
      <p:pic>
        <p:nvPicPr>
          <p:cNvPr id="4" name="3 Image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712" y="4077072"/>
            <a:ext cx="5057775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2340916" y="6447321"/>
            <a:ext cx="37165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Entradas de Voltaje: Configuración V1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02407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sz="3600" dirty="0" smtClean="0">
                <a:latin typeface="Bookman Old Style" pitchFamily="18" charset="0"/>
              </a:rPr>
              <a:t>Pasos para la comunicación</a:t>
            </a:r>
            <a:endParaRPr lang="es-PE" sz="3600" dirty="0">
              <a:latin typeface="Bookman Old Style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44824"/>
            <a:ext cx="6192688" cy="4575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01705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sz="3600" dirty="0" smtClean="0">
                <a:latin typeface="Bookman Old Style" pitchFamily="18" charset="0"/>
              </a:rPr>
              <a:t>Pasos para la comunicación</a:t>
            </a:r>
            <a:endParaRPr lang="es-PE" sz="3600" dirty="0">
              <a:latin typeface="Bookman Old Style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119" y="1988840"/>
            <a:ext cx="6264696" cy="3855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06537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sz="3600" dirty="0" smtClean="0">
                <a:latin typeface="Bookman Old Style" pitchFamily="18" charset="0"/>
              </a:rPr>
              <a:t>Pasos para la comunicación</a:t>
            </a:r>
            <a:endParaRPr lang="es-PE" sz="3600" dirty="0">
              <a:latin typeface="Bookman Old Style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2276872"/>
            <a:ext cx="7764863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54448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sz="3600" dirty="0" smtClean="0">
                <a:latin typeface="Bookman Old Style" pitchFamily="18" charset="0"/>
              </a:rPr>
              <a:t>Pasos para la comunicación</a:t>
            </a:r>
            <a:endParaRPr lang="es-PE" sz="3600" dirty="0">
              <a:latin typeface="Bookman Old Style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556792"/>
            <a:ext cx="6301578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44800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 rotWithShape="1">
          <a:blip r:embed="rId2"/>
          <a:srcRect r="38763" b="38004"/>
          <a:stretch/>
        </p:blipFill>
        <p:spPr bwMode="auto">
          <a:xfrm>
            <a:off x="251520" y="260648"/>
            <a:ext cx="8568952" cy="64087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118619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 rotWithShape="1">
          <a:blip r:embed="rId2"/>
          <a:srcRect l="29962" t="15924" r="39480" b="23779"/>
          <a:stretch/>
        </p:blipFill>
        <p:spPr bwMode="auto">
          <a:xfrm>
            <a:off x="755576" y="302180"/>
            <a:ext cx="7416824" cy="63367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431283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sz="3600" dirty="0" smtClean="0">
                <a:latin typeface="Bookman Old Style" pitchFamily="18" charset="0"/>
              </a:rPr>
              <a:t>Pasos para la comunicación</a:t>
            </a:r>
            <a:endParaRPr lang="es-PE" sz="3600" dirty="0">
              <a:latin typeface="Bookman Old Style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0808"/>
            <a:ext cx="8874402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11646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-243408"/>
            <a:ext cx="8229600" cy="1143000"/>
          </a:xfrm>
        </p:spPr>
        <p:txBody>
          <a:bodyPr>
            <a:normAutofit/>
          </a:bodyPr>
          <a:lstStyle/>
          <a:p>
            <a:r>
              <a:rPr lang="es-PE" sz="2800" dirty="0" smtClean="0">
                <a:latin typeface="Bookman Old Style" pitchFamily="18" charset="0"/>
              </a:rPr>
              <a:t>Pasos para la comunicación</a:t>
            </a:r>
            <a:endParaRPr lang="es-PE" sz="2800" dirty="0">
              <a:latin typeface="Bookman Old Style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89" y="474663"/>
            <a:ext cx="7350108" cy="638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43407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854968"/>
          </a:xfrm>
        </p:spPr>
        <p:txBody>
          <a:bodyPr>
            <a:normAutofit/>
          </a:bodyPr>
          <a:lstStyle/>
          <a:p>
            <a:r>
              <a:rPr lang="es-PE" sz="3200" dirty="0" smtClean="0">
                <a:latin typeface="Bookman Old Style" pitchFamily="18" charset="0"/>
              </a:rPr>
              <a:t>Pasos para la comunicación</a:t>
            </a:r>
            <a:endParaRPr lang="es-PE" sz="3200" dirty="0">
              <a:latin typeface="Bookman Old Style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56862"/>
            <a:ext cx="6336704" cy="638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45079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adrícula">
  <a:themeElements>
    <a:clrScheme name="Cuadrícula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Cuadrícula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Cuadrícula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116</TotalTime>
  <Words>1077</Words>
  <Application>Microsoft Office PowerPoint</Application>
  <PresentationFormat>Presentación en pantalla (4:3)</PresentationFormat>
  <Paragraphs>109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Cuadrícula</vt:lpstr>
      <vt:lpstr>RELÈ DE PROTECCION DE GENERADORES BETCKWITH ELECTRIC M3425A</vt:lpstr>
      <vt:lpstr> El relé Beckwith Electric M3425A ubicado en la celda de generación y sincronización </vt:lpstr>
      <vt:lpstr>Presentación de PowerPoint</vt:lpstr>
      <vt:lpstr>Presentación de PowerPoint</vt:lpstr>
      <vt:lpstr>Características Estándar del Relé Beckwith Electric M3425A </vt:lpstr>
      <vt:lpstr>Medición </vt:lpstr>
      <vt:lpstr>FORMAS DE COMUNICAION CON EL RELE</vt:lpstr>
      <vt:lpstr>Funciones de Protección</vt:lpstr>
      <vt:lpstr>Funciones de Protección</vt:lpstr>
      <vt:lpstr>Ipscom software de comunicación.</vt:lpstr>
      <vt:lpstr>requisitos</vt:lpstr>
      <vt:lpstr>Menú Comm</vt:lpstr>
      <vt:lpstr>Comando Relay Comm</vt:lpstr>
      <vt:lpstr>Comando Ethernet</vt:lpstr>
      <vt:lpstr>El comando Calibration (Calibración)</vt:lpstr>
      <vt:lpstr>CONEXIONES EXTERNAS</vt:lpstr>
      <vt:lpstr>Presentación de PowerPoint</vt:lpstr>
      <vt:lpstr>Salidas del Relevador</vt:lpstr>
      <vt:lpstr>Reemplazo de fusibles</vt:lpstr>
      <vt:lpstr>PRUEBAS </vt:lpstr>
      <vt:lpstr>Seteo </vt:lpstr>
      <vt:lpstr>Pasos para la comunicación</vt:lpstr>
      <vt:lpstr>Pasos para la comunicación</vt:lpstr>
      <vt:lpstr>Pasos para la comunicación</vt:lpstr>
      <vt:lpstr>Pasos para la comunicación</vt:lpstr>
      <vt:lpstr>Presentación de PowerPoint</vt:lpstr>
      <vt:lpstr>Presentación de PowerPoint</vt:lpstr>
      <vt:lpstr>Pasos para la comunicación</vt:lpstr>
      <vt:lpstr>Pasos para la comunicación</vt:lpstr>
      <vt:lpstr>Pasos para la comunicación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RELÈ DE PROTECCION DE GENERADORES BETCKWITH ELECTRIC M3425A</dc:title>
  <dc:creator>usuario</dc:creator>
  <cp:lastModifiedBy>usuario</cp:lastModifiedBy>
  <cp:revision>7</cp:revision>
  <dcterms:created xsi:type="dcterms:W3CDTF">2013-04-15T12:59:30Z</dcterms:created>
  <dcterms:modified xsi:type="dcterms:W3CDTF">2013-04-15T14:55:48Z</dcterms:modified>
</cp:coreProperties>
</file>